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59" r:id="rId3"/>
    <p:sldId id="256" r:id="rId4"/>
    <p:sldId id="262" r:id="rId5"/>
    <p:sldId id="260" r:id="rId6"/>
    <p:sldId id="271" r:id="rId7"/>
    <p:sldId id="280" r:id="rId8"/>
    <p:sldId id="279" r:id="rId9"/>
    <p:sldId id="281" r:id="rId10"/>
    <p:sldId id="285" r:id="rId11"/>
    <p:sldId id="282" r:id="rId12"/>
    <p:sldId id="286" r:id="rId13"/>
    <p:sldId id="288" r:id="rId14"/>
    <p:sldId id="287" r:id="rId15"/>
    <p:sldId id="290" r:id="rId16"/>
    <p:sldId id="289" r:id="rId17"/>
    <p:sldId id="291" r:id="rId18"/>
    <p:sldId id="292" r:id="rId19"/>
    <p:sldId id="293" r:id="rId20"/>
    <p:sldId id="295"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3768" y="-10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411ACC-CEE1-5D45-A1FA-70B614C528A2}" type="datetimeFigureOut">
              <a:rPr lang="en-US" smtClean="0"/>
              <a:t>1/10/16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54FEFD-9A9C-EB49-89D9-3378DBA1E651}" type="slidenum">
              <a:rPr lang="en-US" smtClean="0"/>
              <a:t>‹#›</a:t>
            </a:fld>
            <a:endParaRPr lang="en-US"/>
          </a:p>
        </p:txBody>
      </p:sp>
    </p:spTree>
    <p:extLst>
      <p:ext uri="{BB962C8B-B14F-4D97-AF65-F5344CB8AC3E}">
        <p14:creationId xmlns:p14="http://schemas.microsoft.com/office/powerpoint/2010/main" val="21896448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FEFD-9A9C-EB49-89D9-3378DBA1E651}" type="slidenum">
              <a:rPr lang="en-US" smtClean="0"/>
              <a:t>1</a:t>
            </a:fld>
            <a:endParaRPr lang="en-US"/>
          </a:p>
        </p:txBody>
      </p:sp>
    </p:spTree>
    <p:extLst>
      <p:ext uri="{BB962C8B-B14F-4D97-AF65-F5344CB8AC3E}">
        <p14:creationId xmlns:p14="http://schemas.microsoft.com/office/powerpoint/2010/main" val="2502044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FEFD-9A9C-EB49-89D9-3378DBA1E651}" type="slidenum">
              <a:rPr lang="en-US" smtClean="0"/>
              <a:t>10</a:t>
            </a:fld>
            <a:endParaRPr lang="en-US"/>
          </a:p>
        </p:txBody>
      </p:sp>
    </p:spTree>
    <p:extLst>
      <p:ext uri="{BB962C8B-B14F-4D97-AF65-F5344CB8AC3E}">
        <p14:creationId xmlns:p14="http://schemas.microsoft.com/office/powerpoint/2010/main" val="1450689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Supplies needed</a:t>
            </a:r>
          </a:p>
          <a:p>
            <a:r>
              <a:rPr lang="en-US" dirty="0" smtClean="0"/>
              <a:t>Black </a:t>
            </a:r>
            <a:r>
              <a:rPr lang="en-US" dirty="0" smtClean="0"/>
              <a:t>sharpies (fine not ultra fine point)</a:t>
            </a:r>
          </a:p>
          <a:p>
            <a:r>
              <a:rPr lang="en-US" dirty="0" smtClean="0"/>
              <a:t>Colored markers</a:t>
            </a:r>
          </a:p>
          <a:p>
            <a:r>
              <a:rPr lang="en-US" dirty="0" smtClean="0"/>
              <a:t>Colored</a:t>
            </a:r>
            <a:r>
              <a:rPr lang="en-US" baseline="0" dirty="0" smtClean="0"/>
              <a:t> pencils</a:t>
            </a:r>
          </a:p>
          <a:p>
            <a:r>
              <a:rPr lang="en-US" baseline="0" dirty="0" smtClean="0"/>
              <a:t>White paper  (9x 12 </a:t>
            </a:r>
            <a:r>
              <a:rPr lang="en-US" baseline="0" dirty="0" err="1" smtClean="0"/>
              <a:t>tagboard</a:t>
            </a:r>
            <a:r>
              <a:rPr lang="en-US" baseline="0" dirty="0" smtClean="0"/>
              <a:t>)</a:t>
            </a:r>
          </a:p>
          <a:p>
            <a:r>
              <a:rPr lang="en-US" baseline="0" dirty="0" smtClean="0"/>
              <a:t>Ruler</a:t>
            </a:r>
          </a:p>
          <a:p>
            <a:r>
              <a:rPr lang="en-US" baseline="0" dirty="0" err="1" smtClean="0"/>
              <a:t>gluestick</a:t>
            </a:r>
            <a:endParaRPr lang="en-US" baseline="0" dirty="0" smtClean="0"/>
          </a:p>
          <a:p>
            <a:r>
              <a:rPr lang="en-US" baseline="0" dirty="0" smtClean="0"/>
              <a:t>Sample project</a:t>
            </a:r>
          </a:p>
          <a:p>
            <a:r>
              <a:rPr lang="en-US" baseline="0" dirty="0" smtClean="0"/>
              <a:t>Photos of </a:t>
            </a:r>
            <a:r>
              <a:rPr lang="en-US" baseline="0" dirty="0" smtClean="0"/>
              <a:t>students</a:t>
            </a:r>
          </a:p>
          <a:p>
            <a:r>
              <a:rPr lang="en-US" baseline="0" dirty="0" smtClean="0"/>
              <a:t>Scissors to cut out photos</a:t>
            </a:r>
            <a:endParaRPr lang="en-US" dirty="0"/>
          </a:p>
        </p:txBody>
      </p:sp>
      <p:sp>
        <p:nvSpPr>
          <p:cNvPr id="4" name="Slide Number Placeholder 3"/>
          <p:cNvSpPr>
            <a:spLocks noGrp="1"/>
          </p:cNvSpPr>
          <p:nvPr>
            <p:ph type="sldNum" sz="quarter" idx="10"/>
          </p:nvPr>
        </p:nvSpPr>
        <p:spPr/>
        <p:txBody>
          <a:bodyPr/>
          <a:lstStyle/>
          <a:p>
            <a:fld id="{D454FEFD-9A9C-EB49-89D9-3378DBA1E651}" type="slidenum">
              <a:rPr lang="en-US" smtClean="0"/>
              <a:t>11</a:t>
            </a:fld>
            <a:endParaRPr lang="en-US"/>
          </a:p>
        </p:txBody>
      </p:sp>
    </p:spTree>
    <p:extLst>
      <p:ext uri="{BB962C8B-B14F-4D97-AF65-F5344CB8AC3E}">
        <p14:creationId xmlns:p14="http://schemas.microsoft.com/office/powerpoint/2010/main" val="2882017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54FEFD-9A9C-EB49-89D9-3378DBA1E651}" type="slidenum">
              <a:rPr lang="en-US" smtClean="0"/>
              <a:t>2</a:t>
            </a:fld>
            <a:endParaRPr lang="en-US"/>
          </a:p>
        </p:txBody>
      </p:sp>
    </p:spTree>
    <p:extLst>
      <p:ext uri="{BB962C8B-B14F-4D97-AF65-F5344CB8AC3E}">
        <p14:creationId xmlns:p14="http://schemas.microsoft.com/office/powerpoint/2010/main" val="4269550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54FEFD-9A9C-EB49-89D9-3378DBA1E651}" type="slidenum">
              <a:rPr lang="en-US" smtClean="0"/>
              <a:t>3</a:t>
            </a:fld>
            <a:endParaRPr lang="en-US"/>
          </a:p>
        </p:txBody>
      </p:sp>
    </p:spTree>
    <p:extLst>
      <p:ext uri="{BB962C8B-B14F-4D97-AF65-F5344CB8AC3E}">
        <p14:creationId xmlns:p14="http://schemas.microsoft.com/office/powerpoint/2010/main" val="2866555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FEFD-9A9C-EB49-89D9-3378DBA1E651}" type="slidenum">
              <a:rPr lang="en-US" smtClean="0"/>
              <a:t>4</a:t>
            </a:fld>
            <a:endParaRPr lang="en-US"/>
          </a:p>
        </p:txBody>
      </p:sp>
    </p:spTree>
    <p:extLst>
      <p:ext uri="{BB962C8B-B14F-4D97-AF65-F5344CB8AC3E}">
        <p14:creationId xmlns:p14="http://schemas.microsoft.com/office/powerpoint/2010/main" val="3528393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FEFD-9A9C-EB49-89D9-3378DBA1E651}" type="slidenum">
              <a:rPr lang="en-US" smtClean="0"/>
              <a:t>5</a:t>
            </a:fld>
            <a:endParaRPr lang="en-US"/>
          </a:p>
        </p:txBody>
      </p:sp>
    </p:spTree>
    <p:extLst>
      <p:ext uri="{BB962C8B-B14F-4D97-AF65-F5344CB8AC3E}">
        <p14:creationId xmlns:p14="http://schemas.microsoft.com/office/powerpoint/2010/main" val="2951972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FEFD-9A9C-EB49-89D9-3378DBA1E651}" type="slidenum">
              <a:rPr lang="en-US" smtClean="0"/>
              <a:t>6</a:t>
            </a:fld>
            <a:endParaRPr lang="en-US"/>
          </a:p>
        </p:txBody>
      </p:sp>
    </p:spTree>
    <p:extLst>
      <p:ext uri="{BB962C8B-B14F-4D97-AF65-F5344CB8AC3E}">
        <p14:creationId xmlns:p14="http://schemas.microsoft.com/office/powerpoint/2010/main" val="643191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this</a:t>
            </a:r>
            <a:r>
              <a:rPr lang="en-US" baseline="0" dirty="0" smtClean="0"/>
              <a:t> is</a:t>
            </a:r>
            <a:r>
              <a:rPr lang="en-US" dirty="0" smtClean="0"/>
              <a:t> a lithograph (printmaking)</a:t>
            </a:r>
            <a:endParaRPr lang="en-US" dirty="0"/>
          </a:p>
        </p:txBody>
      </p:sp>
      <p:sp>
        <p:nvSpPr>
          <p:cNvPr id="4" name="Slide Number Placeholder 3"/>
          <p:cNvSpPr>
            <a:spLocks noGrp="1"/>
          </p:cNvSpPr>
          <p:nvPr>
            <p:ph type="sldNum" sz="quarter" idx="10"/>
          </p:nvPr>
        </p:nvSpPr>
        <p:spPr/>
        <p:txBody>
          <a:bodyPr/>
          <a:lstStyle/>
          <a:p>
            <a:fld id="{D454FEFD-9A9C-EB49-89D9-3378DBA1E651}" type="slidenum">
              <a:rPr lang="en-US" smtClean="0"/>
              <a:t>7</a:t>
            </a:fld>
            <a:endParaRPr lang="en-US"/>
          </a:p>
        </p:txBody>
      </p:sp>
    </p:spTree>
    <p:extLst>
      <p:ext uri="{BB962C8B-B14F-4D97-AF65-F5344CB8AC3E}">
        <p14:creationId xmlns:p14="http://schemas.microsoft.com/office/powerpoint/2010/main" val="735045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FEFD-9A9C-EB49-89D9-3378DBA1E651}" type="slidenum">
              <a:rPr lang="en-US" smtClean="0"/>
              <a:t>8</a:t>
            </a:fld>
            <a:endParaRPr lang="en-US"/>
          </a:p>
        </p:txBody>
      </p:sp>
    </p:spTree>
    <p:extLst>
      <p:ext uri="{BB962C8B-B14F-4D97-AF65-F5344CB8AC3E}">
        <p14:creationId xmlns:p14="http://schemas.microsoft.com/office/powerpoint/2010/main" val="3060345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FEFD-9A9C-EB49-89D9-3378DBA1E651}" type="slidenum">
              <a:rPr lang="en-US" smtClean="0"/>
              <a:t>9</a:t>
            </a:fld>
            <a:endParaRPr lang="en-US"/>
          </a:p>
        </p:txBody>
      </p:sp>
    </p:spTree>
    <p:extLst>
      <p:ext uri="{BB962C8B-B14F-4D97-AF65-F5344CB8AC3E}">
        <p14:creationId xmlns:p14="http://schemas.microsoft.com/office/powerpoint/2010/main" val="3557154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FBFDF0A-F05D-4A6D-BF91-48D0748ABF62}" type="datetimeFigureOut">
              <a:rPr lang="en-US" smtClean="0"/>
              <a:pPr/>
              <a:t>1/10/16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5B481E-F02E-425C-9769-9F34A266783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BFDF0A-F05D-4A6D-BF91-48D0748ABF62}" type="datetimeFigureOut">
              <a:rPr lang="en-US" smtClean="0"/>
              <a:pPr/>
              <a:t>1/10/16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5B481E-F02E-425C-9769-9F34A266783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BFDF0A-F05D-4A6D-BF91-48D0748ABF62}" type="datetimeFigureOut">
              <a:rPr lang="en-US" smtClean="0"/>
              <a:pPr/>
              <a:t>1/10/16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5B481E-F02E-425C-9769-9F34A266783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BFDF0A-F05D-4A6D-BF91-48D0748ABF62}" type="datetimeFigureOut">
              <a:rPr lang="en-US" smtClean="0"/>
              <a:pPr/>
              <a:t>1/10/16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5B481E-F02E-425C-9769-9F34A266783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BFDF0A-F05D-4A6D-BF91-48D0748ABF62}" type="datetimeFigureOut">
              <a:rPr lang="en-US" smtClean="0"/>
              <a:pPr/>
              <a:t>1/10/16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5B481E-F02E-425C-9769-9F34A266783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BFDF0A-F05D-4A6D-BF91-48D0748ABF62}" type="datetimeFigureOut">
              <a:rPr lang="en-US" smtClean="0"/>
              <a:pPr/>
              <a:t>1/10/16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5B481E-F02E-425C-9769-9F34A266783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FBFDF0A-F05D-4A6D-BF91-48D0748ABF62}" type="datetimeFigureOut">
              <a:rPr lang="en-US" smtClean="0"/>
              <a:pPr/>
              <a:t>1/10/16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5B481E-F02E-425C-9769-9F34A266783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FBFDF0A-F05D-4A6D-BF91-48D0748ABF62}" type="datetimeFigureOut">
              <a:rPr lang="en-US" smtClean="0"/>
              <a:pPr/>
              <a:t>1/10/16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5B481E-F02E-425C-9769-9F34A266783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BFDF0A-F05D-4A6D-BF91-48D0748ABF62}" type="datetimeFigureOut">
              <a:rPr lang="en-US" smtClean="0"/>
              <a:pPr/>
              <a:t>1/10/16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5B481E-F02E-425C-9769-9F34A266783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BFDF0A-F05D-4A6D-BF91-48D0748ABF62}" type="datetimeFigureOut">
              <a:rPr lang="en-US" smtClean="0"/>
              <a:pPr/>
              <a:t>1/10/16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5B481E-F02E-425C-9769-9F34A266783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BFDF0A-F05D-4A6D-BF91-48D0748ABF62}" type="datetimeFigureOut">
              <a:rPr lang="en-US" smtClean="0"/>
              <a:pPr/>
              <a:t>1/10/16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5B481E-F02E-425C-9769-9F34A266783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BFDF0A-F05D-4A6D-BF91-48D0748ABF62}" type="datetimeFigureOut">
              <a:rPr lang="en-US" smtClean="0"/>
              <a:pPr/>
              <a:t>1/10/16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5B481E-F02E-425C-9769-9F34A266783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sz="3600" dirty="0" smtClean="0">
                <a:latin typeface="Avenir Black Oblique"/>
                <a:cs typeface="Avenir Black Oblique"/>
              </a:rPr>
              <a:t>Op Art </a:t>
            </a:r>
            <a:br>
              <a:rPr lang="en-US" sz="3600" dirty="0" smtClean="0">
                <a:latin typeface="Avenir Black Oblique"/>
                <a:cs typeface="Avenir Black Oblique"/>
              </a:rPr>
            </a:br>
            <a:r>
              <a:rPr lang="en-US" sz="3600" smtClean="0">
                <a:latin typeface="Avenir Black Oblique"/>
                <a:cs typeface="Avenir Black Oblique"/>
              </a:rPr>
              <a:t>(Optical Art</a:t>
            </a:r>
            <a:r>
              <a:rPr lang="en-US" sz="3600" dirty="0" smtClean="0">
                <a:latin typeface="Avenir Black Oblique"/>
                <a:cs typeface="Avenir Black Oblique"/>
              </a:rPr>
              <a:t>) </a:t>
            </a:r>
            <a:endParaRPr lang="en-US" sz="3600" dirty="0">
              <a:latin typeface="Avenir Black Oblique"/>
              <a:cs typeface="Avenir Black Oblique"/>
            </a:endParaRPr>
          </a:p>
        </p:txBody>
      </p:sp>
      <p:pic>
        <p:nvPicPr>
          <p:cNvPr id="4" name="Picture 3"/>
          <p:cNvPicPr>
            <a:picLocks noChangeAspect="1"/>
          </p:cNvPicPr>
          <p:nvPr/>
        </p:nvPicPr>
        <p:blipFill>
          <a:blip r:embed="rId3"/>
          <a:stretch>
            <a:fillRect/>
          </a:stretch>
        </p:blipFill>
        <p:spPr>
          <a:xfrm>
            <a:off x="914400" y="1143000"/>
            <a:ext cx="5295900" cy="5295900"/>
          </a:xfrm>
          <a:prstGeom prst="rect">
            <a:avLst/>
          </a:prstGeom>
        </p:spPr>
      </p:pic>
      <p:sp>
        <p:nvSpPr>
          <p:cNvPr id="7" name="TextBox 6"/>
          <p:cNvSpPr txBox="1"/>
          <p:nvPr/>
        </p:nvSpPr>
        <p:spPr>
          <a:xfrm>
            <a:off x="6629400" y="3124200"/>
            <a:ext cx="1960775" cy="1384995"/>
          </a:xfrm>
          <a:prstGeom prst="rect">
            <a:avLst/>
          </a:prstGeom>
          <a:noFill/>
        </p:spPr>
        <p:txBody>
          <a:bodyPr wrap="square" rtlCol="0">
            <a:spAutoFit/>
          </a:bodyPr>
          <a:lstStyle/>
          <a:p>
            <a:pPr algn="ctr"/>
            <a:r>
              <a:rPr lang="en-US" sz="2800" dirty="0" smtClean="0"/>
              <a:t>Vega-Nor</a:t>
            </a:r>
          </a:p>
          <a:p>
            <a:pPr algn="ctr"/>
            <a:r>
              <a:rPr lang="en-US" sz="2800" dirty="0" smtClean="0"/>
              <a:t>1969</a:t>
            </a:r>
          </a:p>
          <a:p>
            <a:pPr algn="ctr"/>
            <a:r>
              <a:rPr lang="en-US" sz="2800" dirty="0" smtClean="0"/>
              <a:t>By </a:t>
            </a:r>
            <a:r>
              <a:rPr lang="en-US" sz="2800" dirty="0" err="1" smtClean="0"/>
              <a:t>Vasarely</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066800"/>
            <a:ext cx="8763000" cy="415498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sz="2400" dirty="0" smtClean="0"/>
              <a:t>We are using the element </a:t>
            </a:r>
            <a:r>
              <a:rPr lang="en-US" sz="2400" dirty="0"/>
              <a:t>of art called </a:t>
            </a:r>
            <a:r>
              <a:rPr lang="en-US" sz="2400" b="1" dirty="0" smtClean="0"/>
              <a:t>form</a:t>
            </a:r>
            <a:r>
              <a:rPr lang="en-US" sz="2400" dirty="0" smtClean="0"/>
              <a:t>.  </a:t>
            </a:r>
          </a:p>
          <a:p>
            <a:pPr algn="ctr"/>
            <a:r>
              <a:rPr lang="en-US" sz="2400" dirty="0" smtClean="0"/>
              <a:t>In art, </a:t>
            </a:r>
            <a:r>
              <a:rPr lang="en-US" sz="2400" b="1" dirty="0" smtClean="0"/>
              <a:t>form</a:t>
            </a:r>
            <a:r>
              <a:rPr lang="en-US" sz="2400" dirty="0" smtClean="0"/>
              <a:t> is a </a:t>
            </a:r>
            <a:r>
              <a:rPr lang="en-US" sz="2400" dirty="0"/>
              <a:t>3-dimensional object </a:t>
            </a:r>
            <a:r>
              <a:rPr lang="en-US" sz="2400" dirty="0" smtClean="0"/>
              <a:t>object </a:t>
            </a:r>
            <a:r>
              <a:rPr lang="en-US" sz="2400" dirty="0"/>
              <a:t>that include length, width and depth.  Forms and shapes can be geometric, organic or free form </a:t>
            </a:r>
            <a:r>
              <a:rPr lang="en-US" sz="2400" dirty="0" smtClean="0"/>
              <a:t>(</a:t>
            </a:r>
            <a:r>
              <a:rPr lang="en-US" sz="2400" dirty="0"/>
              <a:t>as opposed to shape which is a two-dimensional object).  </a:t>
            </a:r>
            <a:endParaRPr lang="en-US" sz="2400" dirty="0" smtClean="0"/>
          </a:p>
          <a:p>
            <a:pPr algn="ctr"/>
            <a:r>
              <a:rPr lang="en-US" sz="2400" dirty="0" smtClean="0"/>
              <a:t>Fourth </a:t>
            </a:r>
            <a:r>
              <a:rPr lang="en-US" sz="2400" dirty="0"/>
              <a:t>graders </a:t>
            </a:r>
            <a:r>
              <a:rPr lang="en-US" sz="2400" dirty="0" smtClean="0"/>
              <a:t>study how to </a:t>
            </a:r>
            <a:r>
              <a:rPr lang="en-US" sz="2400" dirty="0"/>
              <a:t>create forms (</a:t>
            </a:r>
            <a:r>
              <a:rPr lang="en-US" sz="2400" dirty="0" err="1"/>
              <a:t>ie</a:t>
            </a:r>
            <a:r>
              <a:rPr lang="en-US" sz="2400" dirty="0"/>
              <a:t>. spheres, cones, cubes</a:t>
            </a:r>
            <a:r>
              <a:rPr lang="en-US" sz="2400" dirty="0" smtClean="0"/>
              <a:t>). </a:t>
            </a:r>
          </a:p>
          <a:p>
            <a:pPr algn="ctr"/>
            <a:endParaRPr lang="en-US" sz="2400" dirty="0"/>
          </a:p>
          <a:p>
            <a:pPr algn="ctr"/>
            <a:endParaRPr lang="en-US" sz="2400" dirty="0" smtClean="0"/>
          </a:p>
          <a:p>
            <a:pPr algn="ctr"/>
            <a:endParaRPr lang="en-US" sz="2400" dirty="0" smtClean="0"/>
          </a:p>
          <a:p>
            <a:pPr algn="ctr"/>
            <a:r>
              <a:rPr lang="en-US" sz="2400" dirty="0" smtClean="0"/>
              <a:t>With today’s project you will </a:t>
            </a:r>
            <a:r>
              <a:rPr lang="en-US" sz="2400" dirty="0"/>
              <a:t>be </a:t>
            </a:r>
            <a:r>
              <a:rPr lang="en-US" sz="2400" dirty="0" smtClean="0"/>
              <a:t>drawing </a:t>
            </a:r>
            <a:r>
              <a:rPr lang="en-US" sz="2400" dirty="0"/>
              <a:t>implied cones to create the tunnel </a:t>
            </a:r>
            <a:r>
              <a:rPr lang="en-US" sz="2400" dirty="0" smtClean="0"/>
              <a:t>effect (creating the illusion of 3-dimensional objects rather than folding the paper in to a cones).</a:t>
            </a:r>
            <a:endParaRPr lang="en-US" sz="2400" dirty="0"/>
          </a:p>
        </p:txBody>
      </p:sp>
      <p:sp>
        <p:nvSpPr>
          <p:cNvPr id="5" name="Rectangle 4"/>
          <p:cNvSpPr/>
          <p:nvPr/>
        </p:nvSpPr>
        <p:spPr>
          <a:xfrm>
            <a:off x="381000" y="5486400"/>
            <a:ext cx="8382000" cy="1200329"/>
          </a:xfrm>
          <a:prstGeom prst="rect">
            <a:avLst/>
          </a:prstGeom>
        </p:spPr>
        <p:txBody>
          <a:bodyPr wrap="square">
            <a:spAutoFit/>
          </a:bodyPr>
          <a:lstStyle/>
          <a:p>
            <a:r>
              <a:rPr lang="en-US" b="1" dirty="0">
                <a:solidFill>
                  <a:srgbClr val="008000"/>
                </a:solidFill>
              </a:rPr>
              <a:t>Elements of Art:  </a:t>
            </a:r>
            <a:r>
              <a:rPr lang="en-US" dirty="0"/>
              <a:t>The language of art or artistic “building blocks,” vocabulary, and visual symbols used to create works of art.  These basic elements include: line, shape, form, texture, space, and color.</a:t>
            </a:r>
          </a:p>
          <a:p>
            <a:r>
              <a:rPr lang="en-US" b="1" dirty="0"/>
              <a:t> </a:t>
            </a:r>
            <a:endParaRPr lang="en-US" dirty="0"/>
          </a:p>
        </p:txBody>
      </p:sp>
      <p:sp>
        <p:nvSpPr>
          <p:cNvPr id="8" name="TextBox 7"/>
          <p:cNvSpPr txBox="1"/>
          <p:nvPr/>
        </p:nvSpPr>
        <p:spPr>
          <a:xfrm>
            <a:off x="24772" y="15368"/>
            <a:ext cx="9119228" cy="954107"/>
          </a:xfrm>
          <a:prstGeom prst="rect">
            <a:avLst/>
          </a:prstGeom>
          <a:noFill/>
        </p:spPr>
        <p:txBody>
          <a:bodyPr wrap="square" rtlCol="0">
            <a:spAutoFit/>
          </a:bodyPr>
          <a:lstStyle/>
          <a:p>
            <a:pPr algn="ctr"/>
            <a:r>
              <a:rPr lang="en-US" sz="2800" dirty="0" smtClean="0">
                <a:solidFill>
                  <a:srgbClr val="FF0000"/>
                </a:solidFill>
              </a:rPr>
              <a:t>How does Op Art relate to the Elements of Art you are studying as 4</a:t>
            </a:r>
            <a:r>
              <a:rPr lang="en-US" sz="2800" baseline="30000" dirty="0" smtClean="0">
                <a:solidFill>
                  <a:srgbClr val="FF0000"/>
                </a:solidFill>
              </a:rPr>
              <a:t>th</a:t>
            </a:r>
            <a:r>
              <a:rPr lang="en-US" sz="2800" dirty="0" smtClean="0">
                <a:solidFill>
                  <a:srgbClr val="FF0000"/>
                </a:solidFill>
              </a:rPr>
              <a:t> graders?</a:t>
            </a:r>
            <a:endParaRPr lang="en-US" sz="2800" dirty="0">
              <a:solidFill>
                <a:srgbClr val="FF0000"/>
              </a:solidFill>
            </a:endParaRPr>
          </a:p>
        </p:txBody>
      </p:sp>
      <p:pic>
        <p:nvPicPr>
          <p:cNvPr id="9" name="Picture 8"/>
          <p:cNvPicPr>
            <a:picLocks noChangeAspect="1"/>
          </p:cNvPicPr>
          <p:nvPr/>
        </p:nvPicPr>
        <p:blipFill>
          <a:blip r:embed="rId3"/>
          <a:stretch>
            <a:fillRect/>
          </a:stretch>
        </p:blipFill>
        <p:spPr>
          <a:xfrm>
            <a:off x="2667000" y="3048000"/>
            <a:ext cx="3886200" cy="1020128"/>
          </a:xfrm>
          <a:prstGeom prst="rect">
            <a:avLst/>
          </a:prstGeom>
        </p:spPr>
      </p:pic>
    </p:spTree>
    <p:extLst>
      <p:ext uri="{BB962C8B-B14F-4D97-AF65-F5344CB8AC3E}">
        <p14:creationId xmlns:p14="http://schemas.microsoft.com/office/powerpoint/2010/main" val="3758936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00800"/>
            <a:ext cx="9144000" cy="457200"/>
          </a:xfrm>
        </p:spPr>
        <p:txBody>
          <a:bodyPr>
            <a:normAutofit/>
          </a:bodyPr>
          <a:lstStyle/>
          <a:p>
            <a:r>
              <a:rPr lang="en-US" sz="2400" dirty="0" smtClean="0"/>
              <a:t>Today’s Project</a:t>
            </a:r>
            <a:endParaRPr lang="en-US" sz="2400" dirty="0"/>
          </a:p>
        </p:txBody>
      </p:sp>
      <p:pic>
        <p:nvPicPr>
          <p:cNvPr id="3" name="Picture 2" descr="IMG_044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78" y="0"/>
            <a:ext cx="8918033" cy="6400800"/>
          </a:xfrm>
          <a:prstGeom prst="rect">
            <a:avLst/>
          </a:prstGeom>
        </p:spPr>
      </p:pic>
    </p:spTree>
    <p:extLst>
      <p:ext uri="{BB962C8B-B14F-4D97-AF65-F5344CB8AC3E}">
        <p14:creationId xmlns:p14="http://schemas.microsoft.com/office/powerpoint/2010/main" val="2971775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Step One – Draw a horizontal and vertical line about halfway on each side of the page with a sharpie.</a:t>
            </a:r>
            <a:endParaRPr lang="en-US" sz="2800" dirty="0"/>
          </a:p>
        </p:txBody>
      </p:sp>
      <p:pic>
        <p:nvPicPr>
          <p:cNvPr id="4" name="Picture 3" descr="IMG_042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1524000"/>
            <a:ext cx="6629400" cy="4972050"/>
          </a:xfrm>
          <a:prstGeom prst="rect">
            <a:avLst/>
          </a:prstGeom>
        </p:spPr>
      </p:pic>
    </p:spTree>
    <p:extLst>
      <p:ext uri="{BB962C8B-B14F-4D97-AF65-F5344CB8AC3E}">
        <p14:creationId xmlns:p14="http://schemas.microsoft.com/office/powerpoint/2010/main" val="4205735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a:bodyPr>
          <a:lstStyle/>
          <a:p>
            <a:r>
              <a:rPr lang="en-US" sz="2800" dirty="0" smtClean="0"/>
              <a:t>Step 2 – Draw two diagonal lines in each quadrant so that all lines connect in the center to create 12 triangles that will become  3-D cones.</a:t>
            </a:r>
            <a:endParaRPr lang="en-US" sz="2800" dirty="0"/>
          </a:p>
        </p:txBody>
      </p:sp>
      <p:pic>
        <p:nvPicPr>
          <p:cNvPr id="4" name="Picture 3" descr="IMG_042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512821"/>
            <a:ext cx="7086600" cy="5314950"/>
          </a:xfrm>
          <a:prstGeom prst="rect">
            <a:avLst/>
          </a:prstGeom>
        </p:spPr>
      </p:pic>
    </p:spTree>
    <p:extLst>
      <p:ext uri="{BB962C8B-B14F-4D97-AF65-F5344CB8AC3E}">
        <p14:creationId xmlns:p14="http://schemas.microsoft.com/office/powerpoint/2010/main" val="1494269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It should now look like this.</a:t>
            </a:r>
            <a:endParaRPr lang="en-US" sz="2800" dirty="0"/>
          </a:p>
        </p:txBody>
      </p:sp>
      <p:pic>
        <p:nvPicPr>
          <p:cNvPr id="4" name="Picture 3" descr="IMG_043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600200"/>
            <a:ext cx="6705600" cy="5029200"/>
          </a:xfrm>
          <a:prstGeom prst="rect">
            <a:avLst/>
          </a:prstGeom>
        </p:spPr>
      </p:pic>
    </p:spTree>
    <p:extLst>
      <p:ext uri="{BB962C8B-B14F-4D97-AF65-F5344CB8AC3E}">
        <p14:creationId xmlns:p14="http://schemas.microsoft.com/office/powerpoint/2010/main" val="4040719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Step 3 – Draw “smiley face” lines on every other triangle to create stripes.</a:t>
            </a:r>
            <a:endParaRPr lang="en-US" sz="2800" dirty="0"/>
          </a:p>
        </p:txBody>
      </p:sp>
      <p:pic>
        <p:nvPicPr>
          <p:cNvPr id="4" name="Picture 3" descr="IMG_043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1524000"/>
            <a:ext cx="7010400" cy="5105427"/>
          </a:xfrm>
          <a:prstGeom prst="rect">
            <a:avLst/>
          </a:prstGeom>
        </p:spPr>
      </p:pic>
    </p:spTree>
    <p:extLst>
      <p:ext uri="{BB962C8B-B14F-4D97-AF65-F5344CB8AC3E}">
        <p14:creationId xmlns:p14="http://schemas.microsoft.com/office/powerpoint/2010/main" val="497858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Step 4 – Color in those sections with one color.</a:t>
            </a:r>
            <a:endParaRPr lang="en-US" sz="2800" dirty="0"/>
          </a:p>
        </p:txBody>
      </p:sp>
      <p:pic>
        <p:nvPicPr>
          <p:cNvPr id="5" name="Picture 4" descr="IMG_0433 (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1600200"/>
            <a:ext cx="6629400" cy="4924028"/>
          </a:xfrm>
          <a:prstGeom prst="rect">
            <a:avLst/>
          </a:prstGeom>
        </p:spPr>
      </p:pic>
    </p:spTree>
    <p:extLst>
      <p:ext uri="{BB962C8B-B14F-4D97-AF65-F5344CB8AC3E}">
        <p14:creationId xmlns:p14="http://schemas.microsoft.com/office/powerpoint/2010/main" val="1199427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noAutofit/>
          </a:bodyPr>
          <a:lstStyle/>
          <a:p>
            <a:r>
              <a:rPr lang="en-US" sz="2400" dirty="0" smtClean="0"/>
              <a:t>Step 5 – Create a </a:t>
            </a:r>
            <a:r>
              <a:rPr lang="en-US" sz="2400" dirty="0"/>
              <a:t>3-dimensional look by shading with your colored pencil on the sides of the white areas and with a darker layer of your markers on the sides of the colored areas.</a:t>
            </a:r>
            <a:br>
              <a:rPr lang="en-US" sz="2400" dirty="0"/>
            </a:br>
            <a:endParaRPr lang="en-US" sz="2400" dirty="0"/>
          </a:p>
        </p:txBody>
      </p:sp>
      <p:pic>
        <p:nvPicPr>
          <p:cNvPr id="4" name="Picture 3" descr="IMG_043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1524000"/>
            <a:ext cx="6934200" cy="5157669"/>
          </a:xfrm>
          <a:prstGeom prst="rect">
            <a:avLst/>
          </a:prstGeom>
        </p:spPr>
      </p:pic>
    </p:spTree>
    <p:extLst>
      <p:ext uri="{BB962C8B-B14F-4D97-AF65-F5344CB8AC3E}">
        <p14:creationId xmlns:p14="http://schemas.microsoft.com/office/powerpoint/2010/main" val="1650359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Step 6 – Draw “sad face” smiles on the other cones so the lines are still curved but are in the opposite direction of the first six cones.</a:t>
            </a:r>
            <a:endParaRPr lang="en-US" sz="2800" dirty="0"/>
          </a:p>
        </p:txBody>
      </p:sp>
      <p:pic>
        <p:nvPicPr>
          <p:cNvPr id="4" name="Picture 3" descr="IMG_043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066800" y="1524000"/>
            <a:ext cx="6813252" cy="5029200"/>
          </a:xfrm>
          <a:prstGeom prst="rect">
            <a:avLst/>
          </a:prstGeom>
        </p:spPr>
      </p:pic>
    </p:spTree>
    <p:extLst>
      <p:ext uri="{BB962C8B-B14F-4D97-AF65-F5344CB8AC3E}">
        <p14:creationId xmlns:p14="http://schemas.microsoft.com/office/powerpoint/2010/main" val="3136790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1143000"/>
          </a:xfrm>
        </p:spPr>
        <p:txBody>
          <a:bodyPr>
            <a:normAutofit/>
          </a:bodyPr>
          <a:lstStyle/>
          <a:p>
            <a:r>
              <a:rPr lang="en-US" sz="2800" dirty="0" smtClean="0"/>
              <a:t>Step 7 – fill in the stripes on the cones with a different color and then shade as you did before.</a:t>
            </a:r>
            <a:endParaRPr lang="en-US" sz="2800" dirty="0"/>
          </a:p>
        </p:txBody>
      </p:sp>
      <p:pic>
        <p:nvPicPr>
          <p:cNvPr id="4" name="Picture 3" descr="IMG_044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1524000"/>
            <a:ext cx="6728646" cy="5029200"/>
          </a:xfrm>
          <a:prstGeom prst="rect">
            <a:avLst/>
          </a:prstGeom>
        </p:spPr>
      </p:pic>
    </p:spTree>
    <p:extLst>
      <p:ext uri="{BB962C8B-B14F-4D97-AF65-F5344CB8AC3E}">
        <p14:creationId xmlns:p14="http://schemas.microsoft.com/office/powerpoint/2010/main" val="1160722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143"/>
            <a:ext cx="8229600" cy="411162"/>
          </a:xfrm>
        </p:spPr>
        <p:txBody>
          <a:bodyPr>
            <a:normAutofit fontScale="90000"/>
          </a:bodyPr>
          <a:lstStyle/>
          <a:p>
            <a:r>
              <a:rPr lang="en-US" dirty="0" smtClean="0"/>
              <a:t>What is OP Art?</a:t>
            </a:r>
            <a:endParaRPr lang="en-US" dirty="0"/>
          </a:p>
        </p:txBody>
      </p:sp>
      <p:sp>
        <p:nvSpPr>
          <p:cNvPr id="3" name="Content Placeholder 2"/>
          <p:cNvSpPr>
            <a:spLocks noGrp="1"/>
          </p:cNvSpPr>
          <p:nvPr>
            <p:ph idx="1"/>
          </p:nvPr>
        </p:nvSpPr>
        <p:spPr>
          <a:xfrm>
            <a:off x="0" y="762000"/>
            <a:ext cx="5105400" cy="6096000"/>
          </a:xfrm>
        </p:spPr>
        <p:txBody>
          <a:bodyPr>
            <a:normAutofit fontScale="92500" lnSpcReduction="20000"/>
          </a:bodyPr>
          <a:lstStyle/>
          <a:p>
            <a:pPr>
              <a:buNone/>
            </a:pPr>
            <a:r>
              <a:rPr lang="en-US" dirty="0" smtClean="0"/>
              <a:t>OP Art , also known as Optical Art, is a style of visual art that makes use of optical illusions of space and depth (plays tricks on the eyes).</a:t>
            </a:r>
          </a:p>
          <a:p>
            <a:pPr>
              <a:buNone/>
            </a:pPr>
            <a:r>
              <a:rPr lang="en-US" dirty="0" smtClean="0"/>
              <a:t>Op </a:t>
            </a:r>
            <a:r>
              <a:rPr lang="en-US" dirty="0"/>
              <a:t>A</a:t>
            </a:r>
            <a:r>
              <a:rPr lang="en-US" dirty="0" smtClean="0"/>
              <a:t>rt works are abstract, with many of the better known pieces made in only in black and white. When the viewer looks at them, the impression is given of movement, hidden images, flashing and vibration, patterns, or alternatively, of swelling or warping.</a:t>
            </a:r>
            <a:endParaRPr lang="en-US" dirty="0"/>
          </a:p>
        </p:txBody>
      </p:sp>
      <p:pic>
        <p:nvPicPr>
          <p:cNvPr id="5" name="Picture 4"/>
          <p:cNvPicPr>
            <a:picLocks noChangeAspect="1"/>
          </p:cNvPicPr>
          <p:nvPr/>
        </p:nvPicPr>
        <p:blipFill>
          <a:blip r:embed="rId3"/>
          <a:stretch>
            <a:fillRect/>
          </a:stretch>
        </p:blipFill>
        <p:spPr>
          <a:xfrm rot="16200000">
            <a:off x="4724400" y="1828800"/>
            <a:ext cx="4876800" cy="3657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81782"/>
            <a:ext cx="8229600" cy="662781"/>
          </a:xfrm>
        </p:spPr>
        <p:txBody>
          <a:bodyPr>
            <a:normAutofit fontScale="90000"/>
          </a:bodyPr>
          <a:lstStyle/>
          <a:p>
            <a:r>
              <a:rPr lang="en-US" sz="2700" dirty="0" smtClean="0"/>
              <a:t>Step 8 - Glue the cut out photo on your drawing</a:t>
            </a:r>
            <a:r>
              <a:rPr lang="en-US" dirty="0" smtClean="0"/>
              <a:t>.</a:t>
            </a:r>
            <a:endParaRPr lang="en-US" dirty="0"/>
          </a:p>
        </p:txBody>
      </p:sp>
      <p:pic>
        <p:nvPicPr>
          <p:cNvPr id="5" name="Picture 4" descr="IMG_044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434287"/>
            <a:ext cx="8915400" cy="6398910"/>
          </a:xfrm>
          <a:prstGeom prst="rect">
            <a:avLst/>
          </a:prstGeom>
        </p:spPr>
      </p:pic>
    </p:spTree>
    <p:extLst>
      <p:ext uri="{BB962C8B-B14F-4D97-AF65-F5344CB8AC3E}">
        <p14:creationId xmlns:p14="http://schemas.microsoft.com/office/powerpoint/2010/main" val="4221104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62600" y="914400"/>
            <a:ext cx="3581400" cy="4114799"/>
          </a:xfrm>
        </p:spPr>
        <p:txBody>
          <a:bodyPr>
            <a:normAutofit fontScale="90000"/>
          </a:bodyPr>
          <a:lstStyle/>
          <a:p>
            <a:r>
              <a:rPr lang="en-US" sz="8000" dirty="0" smtClean="0"/>
              <a:t>Victor </a:t>
            </a:r>
            <a:r>
              <a:rPr lang="en-US" sz="8000" dirty="0" err="1" smtClean="0"/>
              <a:t>Vasarely</a:t>
            </a:r>
            <a:r>
              <a:rPr lang="en-US" sz="8000" dirty="0" smtClean="0"/>
              <a:t/>
            </a:r>
            <a:br>
              <a:rPr lang="en-US" sz="8000" dirty="0" smtClean="0"/>
            </a:br>
            <a:r>
              <a:rPr lang="en-US" sz="2700" dirty="0" smtClean="0"/>
              <a:t>(pronounced </a:t>
            </a:r>
            <a:r>
              <a:rPr lang="en-US" sz="2700" dirty="0"/>
              <a:t>Vas-</a:t>
            </a:r>
            <a:r>
              <a:rPr lang="en-US" sz="2700" dirty="0" err="1"/>
              <a:t>er</a:t>
            </a:r>
            <a:r>
              <a:rPr lang="en-US" sz="2700" dirty="0"/>
              <a:t>-</a:t>
            </a:r>
            <a:r>
              <a:rPr lang="en-US" sz="2700" dirty="0" err="1"/>
              <a:t>rel</a:t>
            </a:r>
            <a:r>
              <a:rPr lang="en-US" sz="2700" dirty="0"/>
              <a:t>-</a:t>
            </a:r>
            <a:r>
              <a:rPr lang="en-US" sz="2700" dirty="0" smtClean="0"/>
              <a:t>e)</a:t>
            </a:r>
            <a:endParaRPr lang="en-US" sz="2700" dirty="0"/>
          </a:p>
        </p:txBody>
      </p:sp>
      <p:sp>
        <p:nvSpPr>
          <p:cNvPr id="3" name="Subtitle 2"/>
          <p:cNvSpPr>
            <a:spLocks noGrp="1"/>
          </p:cNvSpPr>
          <p:nvPr>
            <p:ph type="subTitle" idx="1"/>
          </p:nvPr>
        </p:nvSpPr>
        <p:spPr>
          <a:xfrm>
            <a:off x="304800" y="5410200"/>
            <a:ext cx="8458200" cy="1295400"/>
          </a:xfrm>
        </p:spPr>
        <p:txBody>
          <a:bodyPr>
            <a:normAutofit fontScale="70000" lnSpcReduction="20000"/>
          </a:bodyPr>
          <a:lstStyle/>
          <a:p>
            <a:r>
              <a:rPr lang="en-US" dirty="0" smtClean="0"/>
              <a:t>Known as one of the originators of Optical Art  “</a:t>
            </a:r>
            <a:r>
              <a:rPr lang="en-US" dirty="0"/>
              <a:t>OP </a:t>
            </a:r>
            <a:r>
              <a:rPr lang="en-US" dirty="0" smtClean="0"/>
              <a:t>Art” </a:t>
            </a:r>
          </a:p>
          <a:p>
            <a:r>
              <a:rPr lang="en-US" dirty="0" smtClean="0"/>
              <a:t>He was </a:t>
            </a:r>
            <a:r>
              <a:rPr lang="en-US" dirty="0"/>
              <a:t>born in Hungary in 1906, but lived in France most of his life. </a:t>
            </a:r>
            <a:br>
              <a:rPr lang="en-US" dirty="0"/>
            </a:br>
            <a:r>
              <a:rPr lang="en-US" dirty="0"/>
              <a:t>He loved to paint using </a:t>
            </a:r>
            <a:r>
              <a:rPr lang="en-US" dirty="0" smtClean="0"/>
              <a:t>color and </a:t>
            </a:r>
            <a:r>
              <a:rPr lang="en-US" dirty="0" smtClean="0"/>
              <a:t>his favorite </a:t>
            </a:r>
            <a:r>
              <a:rPr lang="en-US" dirty="0"/>
              <a:t>subjects were </a:t>
            </a:r>
            <a:r>
              <a:rPr lang="en-US" dirty="0" smtClean="0"/>
              <a:t>circles, squares </a:t>
            </a:r>
            <a:r>
              <a:rPr lang="en-US" dirty="0"/>
              <a:t>and triangles</a:t>
            </a:r>
            <a:r>
              <a:rPr lang="en-US" dirty="0" smtClean="0"/>
              <a:t>.</a:t>
            </a:r>
            <a:endParaRPr lang="en-US" dirty="0"/>
          </a:p>
          <a:p>
            <a:endParaRPr lang="en-US" dirty="0"/>
          </a:p>
        </p:txBody>
      </p:sp>
      <p:pic>
        <p:nvPicPr>
          <p:cNvPr id="5" name="Picture 4"/>
          <p:cNvPicPr>
            <a:picLocks noChangeAspect="1"/>
          </p:cNvPicPr>
          <p:nvPr/>
        </p:nvPicPr>
        <p:blipFill>
          <a:blip r:embed="rId3"/>
          <a:stretch>
            <a:fillRect/>
          </a:stretch>
        </p:blipFill>
        <p:spPr>
          <a:xfrm>
            <a:off x="533400" y="381000"/>
            <a:ext cx="4974336" cy="4876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0.jpg"/>
          <p:cNvPicPr>
            <a:picLocks noChangeAspect="1"/>
          </p:cNvPicPr>
          <p:nvPr/>
        </p:nvPicPr>
        <p:blipFill>
          <a:blip r:embed="rId3" cstate="print"/>
          <a:stretch>
            <a:fillRect/>
          </a:stretch>
        </p:blipFill>
        <p:spPr>
          <a:xfrm>
            <a:off x="1676400" y="1066800"/>
            <a:ext cx="6324600" cy="5043869"/>
          </a:xfrm>
          <a:prstGeom prst="rect">
            <a:avLst/>
          </a:prstGeom>
          <a:ln>
            <a:noFill/>
          </a:ln>
          <a:effectLst>
            <a:softEdge rad="112500"/>
          </a:effectLst>
        </p:spPr>
      </p:pic>
      <p:sp>
        <p:nvSpPr>
          <p:cNvPr id="3" name="TextBox 2"/>
          <p:cNvSpPr txBox="1"/>
          <p:nvPr/>
        </p:nvSpPr>
        <p:spPr>
          <a:xfrm>
            <a:off x="3200400" y="358163"/>
            <a:ext cx="3398712" cy="584776"/>
          </a:xfrm>
          <a:prstGeom prst="rect">
            <a:avLst/>
          </a:prstGeom>
          <a:noFill/>
        </p:spPr>
        <p:txBody>
          <a:bodyPr wrap="square" rtlCol="0">
            <a:spAutoFit/>
          </a:bodyPr>
          <a:lstStyle/>
          <a:p>
            <a:r>
              <a:rPr lang="en-US" sz="3200" dirty="0" err="1" smtClean="0"/>
              <a:t>Vasarely’s</a:t>
            </a:r>
            <a:r>
              <a:rPr lang="en-US" sz="3200" dirty="0" smtClean="0"/>
              <a:t> Zebras</a:t>
            </a:r>
            <a:endParaRPr lang="en-US" sz="3200" dirty="0"/>
          </a:p>
        </p:txBody>
      </p:sp>
      <p:sp>
        <p:nvSpPr>
          <p:cNvPr id="5" name="TextBox 4"/>
          <p:cNvSpPr txBox="1"/>
          <p:nvPr/>
        </p:nvSpPr>
        <p:spPr>
          <a:xfrm>
            <a:off x="749099" y="6096000"/>
            <a:ext cx="7874609" cy="646331"/>
          </a:xfrm>
          <a:prstGeom prst="rect">
            <a:avLst/>
          </a:prstGeom>
          <a:noFill/>
        </p:spPr>
        <p:txBody>
          <a:bodyPr wrap="none" rtlCol="0">
            <a:spAutoFit/>
          </a:bodyPr>
          <a:lstStyle/>
          <a:p>
            <a:pPr algn="ctr"/>
            <a:r>
              <a:rPr lang="en-US" dirty="0" smtClean="0"/>
              <a:t>Painting titled Zebra was created in 1938 by </a:t>
            </a:r>
            <a:r>
              <a:rPr lang="en-US" dirty="0" err="1" smtClean="0"/>
              <a:t>Vasarely</a:t>
            </a:r>
            <a:r>
              <a:rPr lang="en-US" dirty="0" smtClean="0"/>
              <a:t>.  This painting is said to have </a:t>
            </a:r>
          </a:p>
          <a:p>
            <a:pPr algn="ctr"/>
            <a:r>
              <a:rPr lang="en-US" dirty="0" smtClean="0"/>
              <a:t>started the Op Art Movement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Vasarely</a:t>
            </a:r>
            <a:r>
              <a:rPr lang="en-US" dirty="0" smtClean="0"/>
              <a:t> created over 800 sculptures and paintings in his lifetime.</a:t>
            </a:r>
            <a:endParaRPr lang="en-US" dirty="0"/>
          </a:p>
        </p:txBody>
      </p:sp>
      <p:pic>
        <p:nvPicPr>
          <p:cNvPr id="4" name="Content Placeholder 3" descr="800px-Hungary_pecs_-_vasarely0.jpg"/>
          <p:cNvPicPr>
            <a:picLocks noGrp="1" noChangeAspect="1"/>
          </p:cNvPicPr>
          <p:nvPr>
            <p:ph idx="1"/>
          </p:nvPr>
        </p:nvPicPr>
        <p:blipFill>
          <a:blip r:embed="rId3" cstate="print"/>
          <a:stretch>
            <a:fillRect/>
          </a:stretch>
        </p:blipFill>
        <p:spPr>
          <a:xfrm>
            <a:off x="1554691" y="1600200"/>
            <a:ext cx="6034617" cy="4525963"/>
          </a:xfrm>
          <a:prstGeom prst="rect">
            <a:avLst/>
          </a:prstGeom>
          <a:ln>
            <a:noFill/>
          </a:ln>
          <a:effectLst>
            <a:softEdge rad="112500"/>
          </a:effec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1600200"/>
          </a:xfrm>
        </p:spPr>
        <p:txBody>
          <a:bodyPr>
            <a:normAutofit/>
          </a:bodyPr>
          <a:lstStyle/>
          <a:p>
            <a:r>
              <a:rPr lang="en-US" sz="3200" dirty="0" smtClean="0"/>
              <a:t>Another artist that used Op Art was </a:t>
            </a:r>
            <a:r>
              <a:rPr lang="en-US" sz="3200" dirty="0" smtClean="0">
                <a:solidFill>
                  <a:srgbClr val="FF0000"/>
                </a:solidFill>
              </a:rPr>
              <a:t>M.C. Escher</a:t>
            </a:r>
            <a:r>
              <a:rPr lang="en-US" sz="3200" dirty="0" smtClean="0"/>
              <a:t/>
            </a:r>
            <a:br>
              <a:rPr lang="en-US" sz="3200" dirty="0" smtClean="0"/>
            </a:br>
            <a:endParaRPr lang="en-US" sz="3200" dirty="0"/>
          </a:p>
        </p:txBody>
      </p:sp>
      <p:pic>
        <p:nvPicPr>
          <p:cNvPr id="4" name="Content Placeholder 3" descr="escher-relativity-lg.png"/>
          <p:cNvPicPr>
            <a:picLocks noGrp="1" noChangeAspect="1"/>
          </p:cNvPicPr>
          <p:nvPr>
            <p:ph idx="1"/>
          </p:nvPr>
        </p:nvPicPr>
        <p:blipFill>
          <a:blip r:embed="rId3" cstate="print"/>
          <a:stretch>
            <a:fillRect/>
          </a:stretch>
        </p:blipFill>
        <p:spPr>
          <a:xfrm>
            <a:off x="533400" y="762000"/>
            <a:ext cx="6230039" cy="5943600"/>
          </a:xfrm>
          <a:prstGeom prst="rect">
            <a:avLst/>
          </a:prstGeom>
          <a:ln>
            <a:noFill/>
          </a:ln>
          <a:effectLst>
            <a:softEdge rad="112500"/>
          </a:effectLst>
        </p:spPr>
      </p:pic>
      <p:sp>
        <p:nvSpPr>
          <p:cNvPr id="3" name="TextBox 2"/>
          <p:cNvSpPr txBox="1"/>
          <p:nvPr/>
        </p:nvSpPr>
        <p:spPr>
          <a:xfrm>
            <a:off x="7010400" y="2971800"/>
            <a:ext cx="1828800" cy="1077218"/>
          </a:xfrm>
          <a:prstGeom prst="rect">
            <a:avLst/>
          </a:prstGeom>
          <a:noFill/>
        </p:spPr>
        <p:txBody>
          <a:bodyPr wrap="square" rtlCol="0">
            <a:spAutoFit/>
          </a:bodyPr>
          <a:lstStyle/>
          <a:p>
            <a:pPr algn="ctr"/>
            <a:r>
              <a:rPr lang="en-US" sz="3200" dirty="0" smtClean="0"/>
              <a:t>Relativity</a:t>
            </a:r>
          </a:p>
          <a:p>
            <a:pPr algn="ctr"/>
            <a:r>
              <a:rPr lang="en-US" sz="3200" dirty="0" smtClean="0"/>
              <a:t>1953</a:t>
            </a:r>
            <a:endParaRPr lang="en-US" sz="3200"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387"/>
            <a:ext cx="8229600" cy="1143000"/>
          </a:xfrm>
        </p:spPr>
        <p:txBody>
          <a:bodyPr>
            <a:normAutofit/>
          </a:bodyPr>
          <a:lstStyle/>
          <a:p>
            <a:r>
              <a:rPr lang="en-US" dirty="0" smtClean="0"/>
              <a:t>Another famous </a:t>
            </a:r>
            <a:r>
              <a:rPr lang="en-US" dirty="0" smtClean="0">
                <a:solidFill>
                  <a:srgbClr val="FF0000"/>
                </a:solidFill>
              </a:rPr>
              <a:t>M.C. Escher</a:t>
            </a:r>
            <a:r>
              <a:rPr lang="en-US" dirty="0" smtClean="0"/>
              <a:t> work </a:t>
            </a:r>
            <a:endParaRPr lang="en-US" dirty="0"/>
          </a:p>
        </p:txBody>
      </p:sp>
      <p:pic>
        <p:nvPicPr>
          <p:cNvPr id="4" name="Picture 3"/>
          <p:cNvPicPr>
            <a:picLocks noChangeAspect="1"/>
          </p:cNvPicPr>
          <p:nvPr/>
        </p:nvPicPr>
        <p:blipFill>
          <a:blip r:embed="rId3"/>
          <a:stretch>
            <a:fillRect/>
          </a:stretch>
        </p:blipFill>
        <p:spPr>
          <a:xfrm>
            <a:off x="381000" y="1346594"/>
            <a:ext cx="6274648" cy="5245094"/>
          </a:xfrm>
          <a:prstGeom prst="rect">
            <a:avLst/>
          </a:prstGeom>
        </p:spPr>
      </p:pic>
      <p:sp>
        <p:nvSpPr>
          <p:cNvPr id="5" name="TextBox 4"/>
          <p:cNvSpPr txBox="1"/>
          <p:nvPr/>
        </p:nvSpPr>
        <p:spPr>
          <a:xfrm>
            <a:off x="6780750" y="3048000"/>
            <a:ext cx="2394155" cy="954107"/>
          </a:xfrm>
          <a:prstGeom prst="rect">
            <a:avLst/>
          </a:prstGeom>
          <a:noFill/>
        </p:spPr>
        <p:txBody>
          <a:bodyPr wrap="none" rtlCol="0">
            <a:spAutoFit/>
          </a:bodyPr>
          <a:lstStyle/>
          <a:p>
            <a:pPr algn="ctr"/>
            <a:r>
              <a:rPr lang="en-US" sz="2800" dirty="0" smtClean="0"/>
              <a:t>Drawing Hands</a:t>
            </a:r>
          </a:p>
          <a:p>
            <a:pPr algn="ctr"/>
            <a:r>
              <a:rPr lang="en-US" sz="2800" dirty="0" smtClean="0"/>
              <a:t>1948</a:t>
            </a:r>
            <a:endParaRPr lang="en-US" sz="2800" dirty="0"/>
          </a:p>
        </p:txBody>
      </p:sp>
    </p:spTree>
    <p:extLst>
      <p:ext uri="{BB962C8B-B14F-4D97-AF65-F5344CB8AC3E}">
        <p14:creationId xmlns:p14="http://schemas.microsoft.com/office/powerpoint/2010/main" val="2047241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Another Op Art Artist - Bridget Riley</a:t>
            </a:r>
            <a:endParaRPr lang="en-US" dirty="0"/>
          </a:p>
        </p:txBody>
      </p:sp>
      <p:pic>
        <p:nvPicPr>
          <p:cNvPr id="4" name="Content Placeholder 3" descr="Bridget Riley.jpg"/>
          <p:cNvPicPr>
            <a:picLocks noGrp="1" noChangeAspect="1"/>
          </p:cNvPicPr>
          <p:nvPr>
            <p:ph idx="1"/>
          </p:nvPr>
        </p:nvPicPr>
        <p:blipFill>
          <a:blip r:embed="rId3">
            <a:extLst>
              <a:ext uri="{28A0092B-C50C-407E-A947-70E740481C1C}">
                <a14:useLocalDpi xmlns:a14="http://schemas.microsoft.com/office/drawing/2010/main" val="0"/>
              </a:ext>
            </a:extLst>
          </a:blip>
          <a:srcRect t="16052" b="16052"/>
          <a:stretch>
            <a:fillRect/>
          </a:stretch>
        </p:blipFill>
        <p:spPr/>
      </p:pic>
      <p:sp>
        <p:nvSpPr>
          <p:cNvPr id="3" name="TextBox 2"/>
          <p:cNvSpPr txBox="1"/>
          <p:nvPr/>
        </p:nvSpPr>
        <p:spPr>
          <a:xfrm>
            <a:off x="2971800" y="6248400"/>
            <a:ext cx="3700953" cy="461665"/>
          </a:xfrm>
          <a:prstGeom prst="rect">
            <a:avLst/>
          </a:prstGeom>
          <a:noFill/>
        </p:spPr>
        <p:txBody>
          <a:bodyPr wrap="none" rtlCol="0">
            <a:spAutoFit/>
          </a:bodyPr>
          <a:lstStyle/>
          <a:p>
            <a:r>
              <a:rPr lang="en-US" sz="2400" dirty="0" smtClean="0"/>
              <a:t>Movement in Squares, 1961</a:t>
            </a:r>
            <a:endParaRPr lang="en-US" sz="2400" dirty="0"/>
          </a:p>
        </p:txBody>
      </p:sp>
    </p:spTree>
    <p:extLst>
      <p:ext uri="{BB962C8B-B14F-4D97-AF65-F5344CB8AC3E}">
        <p14:creationId xmlns:p14="http://schemas.microsoft.com/office/powerpoint/2010/main" val="3629634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Another Op Art </a:t>
            </a:r>
            <a:r>
              <a:rPr lang="en-US" dirty="0" smtClean="0"/>
              <a:t>work by </a:t>
            </a:r>
            <a:r>
              <a:rPr lang="en-US" dirty="0"/>
              <a:t>Bridget Riley</a:t>
            </a:r>
          </a:p>
        </p:txBody>
      </p:sp>
      <p:pic>
        <p:nvPicPr>
          <p:cNvPr id="6" name="Picture 5"/>
          <p:cNvPicPr>
            <a:picLocks noChangeAspect="1"/>
          </p:cNvPicPr>
          <p:nvPr/>
        </p:nvPicPr>
        <p:blipFill>
          <a:blip r:embed="rId3"/>
          <a:stretch>
            <a:fillRect/>
          </a:stretch>
        </p:blipFill>
        <p:spPr>
          <a:xfrm>
            <a:off x="685800" y="1447800"/>
            <a:ext cx="5143500" cy="5143500"/>
          </a:xfrm>
          <a:prstGeom prst="rect">
            <a:avLst/>
          </a:prstGeom>
        </p:spPr>
      </p:pic>
      <p:sp>
        <p:nvSpPr>
          <p:cNvPr id="7" name="TextBox 6"/>
          <p:cNvSpPr txBox="1"/>
          <p:nvPr/>
        </p:nvSpPr>
        <p:spPr>
          <a:xfrm>
            <a:off x="6629400" y="3429000"/>
            <a:ext cx="2098050" cy="1200329"/>
          </a:xfrm>
          <a:prstGeom prst="rect">
            <a:avLst/>
          </a:prstGeom>
          <a:noFill/>
        </p:spPr>
        <p:txBody>
          <a:bodyPr wrap="none" rtlCol="0">
            <a:spAutoFit/>
          </a:bodyPr>
          <a:lstStyle/>
          <a:p>
            <a:pPr algn="ctr"/>
            <a:r>
              <a:rPr lang="en-US" sz="3600" dirty="0" smtClean="0"/>
              <a:t>Cataract 3</a:t>
            </a:r>
          </a:p>
          <a:p>
            <a:pPr algn="ctr"/>
            <a:r>
              <a:rPr lang="en-US" sz="3600" dirty="0" smtClean="0"/>
              <a:t>1967</a:t>
            </a:r>
            <a:endParaRPr lang="en-US" sz="3600" dirty="0"/>
          </a:p>
        </p:txBody>
      </p:sp>
    </p:spTree>
    <p:extLst>
      <p:ext uri="{BB962C8B-B14F-4D97-AF65-F5344CB8AC3E}">
        <p14:creationId xmlns:p14="http://schemas.microsoft.com/office/powerpoint/2010/main" val="26786322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6627</TotalTime>
  <Words>567</Words>
  <Application>Microsoft Macintosh PowerPoint</Application>
  <PresentationFormat>On-screen Show (4:3)</PresentationFormat>
  <Paragraphs>67</Paragraphs>
  <Slides>20</Slides>
  <Notes>11</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Op Art  (Optical Art) </vt:lpstr>
      <vt:lpstr>What is OP Art?</vt:lpstr>
      <vt:lpstr>Victor Vasarely (pronounced Vas-er-rel-e)</vt:lpstr>
      <vt:lpstr>PowerPoint Presentation</vt:lpstr>
      <vt:lpstr>Vasarely created over 800 sculptures and paintings in his lifetime.</vt:lpstr>
      <vt:lpstr>Another artist that used Op Art was M.C. Escher </vt:lpstr>
      <vt:lpstr>Another famous M.C. Escher work </vt:lpstr>
      <vt:lpstr>Another Op Art Artist - Bridget Riley</vt:lpstr>
      <vt:lpstr>Another Op Art work by Bridget Riley</vt:lpstr>
      <vt:lpstr>PowerPoint Presentation</vt:lpstr>
      <vt:lpstr>Today’s Project</vt:lpstr>
      <vt:lpstr>Step One – Draw a horizontal and vertical line about halfway on each side of the page with a sharpie.</vt:lpstr>
      <vt:lpstr>Step 2 – Draw two diagonal lines in each quadrant so that all lines connect in the center to create 12 triangles that will become  3-D cones.</vt:lpstr>
      <vt:lpstr>It should now look like this.</vt:lpstr>
      <vt:lpstr>Step 3 – Draw “smiley face” lines on every other triangle to create stripes.</vt:lpstr>
      <vt:lpstr>Step 4 – Color in those sections with one color.</vt:lpstr>
      <vt:lpstr>Step 5 – Create a 3-dimensional look by shading with your colored pencil on the sides of the white areas and with a darker layer of your markers on the sides of the colored areas. </vt:lpstr>
      <vt:lpstr>Step 6 – Draw “sad face” smiles on the other cones so the lines are still curved but are in the opposite direction of the first six cones.</vt:lpstr>
      <vt:lpstr>Step 7 – fill in the stripes on the cones with a different color and then shade as you did before.</vt:lpstr>
      <vt:lpstr>Step 8 - Glue the cut out photo on your drawing.</vt:lpstr>
    </vt:vector>
  </TitlesOfParts>
  <Company>Issaquah School District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 User</dc:creator>
  <cp:lastModifiedBy>Microsoft Office User</cp:lastModifiedBy>
  <cp:revision>52</cp:revision>
  <cp:lastPrinted>2016-01-08T19:05:45Z</cp:lastPrinted>
  <dcterms:created xsi:type="dcterms:W3CDTF">2011-02-03T18:48:18Z</dcterms:created>
  <dcterms:modified xsi:type="dcterms:W3CDTF">2016-01-11T02:17:20Z</dcterms:modified>
</cp:coreProperties>
</file>